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8" r:id="rId6"/>
    <p:sldId id="270" r:id="rId7"/>
    <p:sldId id="262" r:id="rId8"/>
    <p:sldId id="263" r:id="rId9"/>
    <p:sldId id="266" r:id="rId10"/>
    <p:sldId id="261" r:id="rId11"/>
    <p:sldId id="265" r:id="rId12"/>
    <p:sldId id="264" r:id="rId13"/>
    <p:sldId id="267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6DC56-1225-4A5F-9BE8-CEE29B77D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82DDF-41CA-40B0-BE48-AF26C8D3B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828DC-68E5-40EE-AAFC-7C4CE030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2F3B4-6BFA-4CC8-8547-4DC8640F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93A4D-A85D-4CAD-AC3F-DCDDC950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8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C2C27-941C-4E35-B9A0-7203FD64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256F34-D724-42D0-943E-3807DAD39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19BE9-3B80-4A20-82A2-8599A407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6647A-D43D-4F39-A874-E3ED4B07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44DBF-986D-4D0F-838B-09A6DF8F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3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FEC377-BA09-4072-A93A-F102BE253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9C0BD3-22FB-48C7-A57B-D80BD4E04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73E2B-172A-493C-9366-C0F6E0F4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72B3A-EFA0-4698-A5C0-ED4DBD70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EAE88-A73A-419E-AE82-E23BFF52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7BCAB-F7E7-4321-BE2B-C1549785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A1F2E-1D28-4FE5-A6C5-D8AAAEE1B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F5FAB-439E-47FC-A08C-F3118BE7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A0A2C-3E3D-4F21-81AD-2421A5FC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9804-50E0-4513-8748-2115558A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7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AEEFA-D402-4D06-B0C5-FFA9B81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D3BBD-E051-40C3-BA82-2AE8EA2E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FF9BD-C077-4D48-94A3-2EE56E79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8770-2F15-4C35-B9DA-2B9ABF4C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EA203-98DF-42F7-AC7B-72FF3E42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F140D-19B0-4C8E-851B-9A99673C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F95BD-F75C-4DA7-98DB-129C0455C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BD411-A68E-4506-894E-8D07483B9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0C070-E330-47FD-B5D8-20B5A736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BAB19-2A27-494A-81EA-77306CE9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89F7E-E627-4204-8315-3EF39C28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0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EEA47-C99F-4F94-BA59-E4640E7C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B67E00-DD88-4A96-A543-270ECDF4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61C6B-CFF6-46A4-A98E-49C8CC40A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A2EFBD-C20A-4F4C-A1ED-D4C93A1F1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44F6FE-94F0-4BC3-8440-8DE3444B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15023F-5D0A-4AA8-AF38-87929211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91CA3B-9273-47F2-86A8-F1FC9765E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63CAF-04B5-4712-969F-6A901EC5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8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F22E8-C492-49A2-BCE2-0BD01FFC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239ABA-2F27-48DC-B12D-021E6938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F348B5-F103-4251-AB81-7D0420DA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8A6B39-AA45-4BC3-990B-7124B733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4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78D616-E1FB-483F-B8A2-03078CFB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D98C1F-B562-4263-84B3-63419B75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23DACB-AD58-4669-B73B-C68F348D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1497C-C20F-461F-9B8B-D72DA4F0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C3DD1-38EE-4CA7-A6E2-10A433DC3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00BF6F-2B44-45B2-A8FD-362444DE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7E836C-44E9-450A-94A8-D46E8A60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0B83D-C569-4304-B878-F8FD4A7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98F3C-50BE-4E49-9327-9F6DBC1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9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667AE-849B-40A6-8DEE-E5EA7F77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62D99-3AD5-495B-AA83-EFF007243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3347D-226C-4CBF-9507-C798DB14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DC8EF-AC3A-4407-B86B-1FB43A80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3CB8D-4417-43B5-9CCE-72F123A7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5FB4A-5426-4E5B-854E-062E0416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E36291-7AD8-40FF-B511-401F7A2F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66094-6F78-4448-88F1-715E9D895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FF7E0-5443-484C-8210-EDD1F2EEC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AF5DF-D765-4950-B3D4-54BFD320FD64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CA0E61-E1B4-49FF-B78D-C33DF23C5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747B3-F442-4F5B-8C19-556CC190D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1FD7-ACC0-4061-ACC7-FD471F95F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02445-A18E-49C8-89F0-B8903827E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4B1CCF-504E-40AA-90D3-252A3063C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16481054 </a:t>
            </a:r>
            <a:r>
              <a:rPr lang="ko-KR" altLang="en-US" dirty="0"/>
              <a:t>송인용</a:t>
            </a:r>
          </a:p>
        </p:txBody>
      </p:sp>
    </p:spTree>
    <p:extLst>
      <p:ext uri="{BB962C8B-B14F-4D97-AF65-F5344CB8AC3E}">
        <p14:creationId xmlns:p14="http://schemas.microsoft.com/office/powerpoint/2010/main" val="182670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3C3B1-01FF-4469-A6AA-F01E9E27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구현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A9659-4736-41A0-8C89-3DF856B49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en-US" altLang="ko-KR" dirty="0"/>
              <a:t>stm32429</a:t>
            </a:r>
            <a:r>
              <a:rPr lang="ko-KR" altLang="en-US" dirty="0"/>
              <a:t>보드와의 통신을 </a:t>
            </a:r>
            <a:r>
              <a:rPr lang="en-US" altLang="ko-KR" dirty="0"/>
              <a:t>SPI</a:t>
            </a:r>
            <a:r>
              <a:rPr lang="ko-KR" altLang="en-US" dirty="0"/>
              <a:t>로 구현하려 했으나 클럭을 제대로 </a:t>
            </a:r>
            <a:r>
              <a:rPr lang="ko-KR" altLang="en-US" dirty="0" err="1"/>
              <a:t>맞추는게</a:t>
            </a:r>
            <a:r>
              <a:rPr lang="ko-KR" altLang="en-US" dirty="0"/>
              <a:t> 어려워 </a:t>
            </a:r>
            <a:r>
              <a:rPr lang="en-US" altLang="ko-KR" dirty="0"/>
              <a:t>UART </a:t>
            </a:r>
            <a:r>
              <a:rPr lang="ko-KR" altLang="en-US" dirty="0"/>
              <a:t>시리얼 통신을 이용해 통신하였음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9C4391-9107-43D8-8102-747ADFF1A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5" y="3429000"/>
            <a:ext cx="3791251" cy="237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C3DBD-0BA7-4D50-8082-BC6267884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35" y="3429000"/>
            <a:ext cx="6096000" cy="23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9DFC-587D-4E24-A89E-8A88707B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가습기 모듈 코드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A17A5-61DE-42FF-B221-97B67E71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altLang="ko-KR" dirty="0"/>
              <a:t>Smt32</a:t>
            </a:r>
            <a:r>
              <a:rPr lang="ko-KR" altLang="en-US" dirty="0"/>
              <a:t> </a:t>
            </a:r>
            <a:r>
              <a:rPr lang="en-US" altLang="ko-KR" dirty="0"/>
              <a:t>gpioD15</a:t>
            </a:r>
            <a:r>
              <a:rPr lang="ko-KR" altLang="en-US" dirty="0"/>
              <a:t>의 출력을 </a:t>
            </a:r>
            <a:r>
              <a:rPr lang="en-US" altLang="ko-KR" dirty="0"/>
              <a:t>on, off</a:t>
            </a:r>
            <a:r>
              <a:rPr lang="ko-KR" altLang="en-US" dirty="0"/>
              <a:t>하여 가습기 모듈의 분무를 키거나 끌 수 있음 </a:t>
            </a:r>
          </a:p>
        </p:txBody>
      </p:sp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339AA212-378D-4F86-9F00-88A5D842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3726"/>
            <a:ext cx="4713514" cy="3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F41EF-1186-4A21-AB41-7F72316E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작동하는 모습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9F8BF4A-65FC-4A3E-BD2D-13B46FB6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발표까지  날씨를 </a:t>
            </a:r>
            <a:r>
              <a:rPr lang="ko-KR" altLang="en-US" dirty="0" err="1"/>
              <a:t>바뀌는걸</a:t>
            </a:r>
            <a:r>
              <a:rPr lang="ko-KR" altLang="en-US" dirty="0"/>
              <a:t> 기다릴 순 없어</a:t>
            </a:r>
            <a:r>
              <a:rPr lang="en-US" altLang="ko-KR" dirty="0"/>
              <a:t>, </a:t>
            </a:r>
            <a:r>
              <a:rPr lang="ko-KR" altLang="en-US" dirty="0"/>
              <a:t>발표에선 </a:t>
            </a:r>
            <a:r>
              <a:rPr lang="en-US" altLang="ko-KR" dirty="0"/>
              <a:t>UART</a:t>
            </a:r>
            <a:r>
              <a:rPr lang="ko-KR" altLang="en-US" dirty="0"/>
              <a:t>로 일정시간마다 날씨가 바뀐다는 가정으로</a:t>
            </a:r>
            <a:r>
              <a:rPr lang="en-US" altLang="ko-KR" dirty="0"/>
              <a:t>(1, 2)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전달해 테스트했습니다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5C9469-3352-4538-831B-485DFB5C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2" y="3757613"/>
            <a:ext cx="3577168" cy="2917824"/>
          </a:xfrm>
          <a:prstGeom prst="rect">
            <a:avLst/>
          </a:prstGeom>
        </p:spPr>
      </p:pic>
      <p:pic>
        <p:nvPicPr>
          <p:cNvPr id="25" name="그림 24" descr="사람이(가) 표시된 사진&#10;&#10;자동 생성된 설명">
            <a:extLst>
              <a:ext uri="{FF2B5EF4-FFF2-40B4-BE49-F238E27FC236}">
                <a16:creationId xmlns:a16="http://schemas.microsoft.com/office/drawing/2014/main" id="{0D17C44E-C4B5-44D3-9C41-C6C34EEF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757613"/>
            <a:ext cx="3890432" cy="29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E3370-E13E-43A0-B161-C46554E7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습도센서 </a:t>
            </a:r>
            <a:r>
              <a:rPr lang="en-US" altLang="ko-KR" dirty="0"/>
              <a:t>DHT11</a:t>
            </a:r>
            <a:r>
              <a:rPr lang="ko-KR" altLang="en-US" dirty="0"/>
              <a:t>과 </a:t>
            </a:r>
            <a:r>
              <a:rPr lang="en-US" altLang="ko-KR" dirty="0"/>
              <a:t>stm32 </a:t>
            </a:r>
            <a:r>
              <a:rPr lang="ko-KR" altLang="en-US" dirty="0"/>
              <a:t>연결 </a:t>
            </a:r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C6EFC11-9805-4FC8-B694-961F6094A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138" y="2484041"/>
            <a:ext cx="4352925" cy="32646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29472-A84A-4A97-823C-88C425C6F0AB}"/>
              </a:ext>
            </a:extLst>
          </p:cNvPr>
          <p:cNvSpPr txBox="1"/>
          <p:nvPr/>
        </p:nvSpPr>
        <p:spPr>
          <a:xfrm>
            <a:off x="5931017" y="1770077"/>
            <a:ext cx="46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데이터의 수신은 </a:t>
            </a:r>
            <a:r>
              <a:rPr lang="en-US" altLang="ko-KR" dirty="0"/>
              <a:t>GPIOD11</a:t>
            </a:r>
            <a:r>
              <a:rPr lang="ko-KR" altLang="en-US" dirty="0"/>
              <a:t>핀을 사용</a:t>
            </a:r>
          </a:p>
        </p:txBody>
      </p:sp>
    </p:spTree>
    <p:extLst>
      <p:ext uri="{BB962C8B-B14F-4D97-AF65-F5344CB8AC3E}">
        <p14:creationId xmlns:p14="http://schemas.microsoft.com/office/powerpoint/2010/main" val="22302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92BD-0091-4829-BA9A-6266FBA6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B89AA-2B39-4703-8BED-1409A749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시간관련 함수 </a:t>
            </a:r>
            <a:r>
              <a:rPr lang="en-US" altLang="ko-KR" dirty="0" err="1"/>
              <a:t>Systick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delay(</a:t>
            </a:r>
            <a:r>
              <a:rPr lang="en-US" altLang="ko-KR" dirty="0" err="1"/>
              <a:t>ms</a:t>
            </a:r>
            <a:r>
              <a:rPr lang="ko-KR" altLang="en-US" dirty="0"/>
              <a:t>초 단위로 타임 정지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millis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ko-KR" altLang="en-US" dirty="0"/>
              <a:t>지난 시간 알려줌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DHT_syn</a:t>
            </a:r>
            <a:r>
              <a:rPr lang="en-US" altLang="ko-KR" dirty="0"/>
              <a:t>(</a:t>
            </a:r>
            <a:r>
              <a:rPr lang="ko-KR" altLang="en-US" dirty="0"/>
              <a:t>포인터 이용해 동기화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pinMode</a:t>
            </a:r>
            <a:r>
              <a:rPr lang="en-US" altLang="ko-KR" dirty="0"/>
              <a:t> (</a:t>
            </a:r>
            <a:r>
              <a:rPr lang="ko-KR" altLang="en-US" dirty="0"/>
              <a:t>포인터 이용해 특정 핀에 </a:t>
            </a:r>
            <a:r>
              <a:rPr lang="en-US" altLang="ko-KR" dirty="0"/>
              <a:t>pullup</a:t>
            </a:r>
            <a:r>
              <a:rPr lang="ko-KR" altLang="en-US" dirty="0"/>
              <a:t>저항을 걸지 말지 정함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그외</a:t>
            </a:r>
            <a:r>
              <a:rPr lang="ko-KR" altLang="en-US" dirty="0"/>
              <a:t> 실제 라이브러리의 함수들 </a:t>
            </a:r>
            <a:r>
              <a:rPr lang="en-US" altLang="ko-KR" dirty="0" err="1"/>
              <a:t>stm</a:t>
            </a:r>
            <a:r>
              <a:rPr lang="ko-KR" altLang="en-US" dirty="0"/>
              <a:t>형식에 맞게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38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7CA9-40AC-4CA0-9B9E-6483D2C4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881D0-F949-4D6B-8D0C-B431AD0C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이번 시간을 통해 임베디드 프로그래밍에 대한 기본 지식을 배울 수 있었습니다</a:t>
            </a:r>
            <a:r>
              <a:rPr lang="en-US" altLang="ko-KR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공부할때는</a:t>
            </a:r>
            <a:r>
              <a:rPr lang="ko-KR" altLang="en-US" dirty="0"/>
              <a:t> 너무 막막했는데</a:t>
            </a:r>
            <a:r>
              <a:rPr lang="en-US" altLang="ko-KR" dirty="0"/>
              <a:t>, </a:t>
            </a:r>
            <a:r>
              <a:rPr lang="ko-KR" altLang="en-US" dirty="0"/>
              <a:t>계속 프로젝트를 </a:t>
            </a:r>
            <a:r>
              <a:rPr lang="ko-KR" altLang="en-US" dirty="0" err="1"/>
              <a:t>진행하다보니</a:t>
            </a:r>
            <a:r>
              <a:rPr lang="ko-KR" altLang="en-US" dirty="0"/>
              <a:t> 점차 </a:t>
            </a:r>
            <a:r>
              <a:rPr lang="en-US" altLang="ko-KR" dirty="0" err="1"/>
              <a:t>stm</a:t>
            </a:r>
            <a:r>
              <a:rPr lang="ko-KR" altLang="en-US" dirty="0"/>
              <a:t>보드를 다루는 법을 배울 수 있었고</a:t>
            </a:r>
            <a:r>
              <a:rPr lang="en-US" altLang="ko-KR" dirty="0"/>
              <a:t>, </a:t>
            </a:r>
            <a:r>
              <a:rPr lang="ko-KR" altLang="en-US" dirty="0"/>
              <a:t>비록 드라이버 코드를 완성시키지 못해 아쉽지만 </a:t>
            </a:r>
            <a:r>
              <a:rPr lang="ko-KR" altLang="en-US" dirty="0" err="1"/>
              <a:t>많은걸</a:t>
            </a:r>
            <a:r>
              <a:rPr lang="ko-KR" altLang="en-US" dirty="0"/>
              <a:t> 배울 수 있었다고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완성되지 못한 부분은 후에 계속 개발하고 프로젝트를 발전시키겠습니다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70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벽, 실내, 오렌지이(가) 표시된 사진&#10;&#10;자동 생성된 설명">
            <a:extLst>
              <a:ext uri="{FF2B5EF4-FFF2-40B4-BE49-F238E27FC236}">
                <a16:creationId xmlns:a16="http://schemas.microsoft.com/office/drawing/2014/main" id="{658C3C92-0933-4F54-A003-1E95BEA8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CFABC-C80C-4D5C-BD2A-3A8B4EB3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ko-KR" altLang="en-US" sz="2800" dirty="0"/>
              <a:t>스마트</a:t>
            </a:r>
            <a:r>
              <a:rPr lang="en-US" altLang="ko-KR" sz="2800" dirty="0"/>
              <a:t> </a:t>
            </a:r>
            <a:r>
              <a:rPr lang="ko-KR" altLang="en-US" sz="2800" dirty="0"/>
              <a:t>가습기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4F1DC-734E-4D85-9F1E-DBC6F1E5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평소 목이 건조해 가습기를 자주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틀어둡니다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물을 여러 번 갈아주는 것도 생각보다 귀찮고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꼭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비오는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날이나 습도가 높은 날에는 작동 되지 않아도 되기에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평소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날씨등에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따라선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분무량을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조절하거나 전원을 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off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하면 좋겠다는 생각을 했었고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이번 프로젝트를 통해 실제 작동하는 나만의 가습기를 만들어보고자 합니다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 </a:t>
            </a:r>
            <a:endParaRPr 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0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0D9ED-58B8-4A19-AD36-D4A740EC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47"/>
            <a:ext cx="10515600" cy="1200330"/>
          </a:xfrm>
        </p:spPr>
        <p:txBody>
          <a:bodyPr/>
          <a:lstStyle/>
          <a:p>
            <a:r>
              <a:rPr lang="ko-KR" altLang="en-US" dirty="0"/>
              <a:t>프로젝트 설계도 구상</a:t>
            </a:r>
          </a:p>
        </p:txBody>
      </p:sp>
      <p:pic>
        <p:nvPicPr>
          <p:cNvPr id="5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8F152BD-3BC5-4AC8-A28B-731C9B1C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3972548"/>
            <a:ext cx="2063013" cy="1325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BC384-2F5F-448F-AF6D-59A9BD9ED892}"/>
              </a:ext>
            </a:extLst>
          </p:cNvPr>
          <p:cNvSpPr txBox="1"/>
          <p:nvPr/>
        </p:nvSpPr>
        <p:spPr>
          <a:xfrm>
            <a:off x="908958" y="5298110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C676A-7F55-4108-9328-D87A4BE28498}"/>
              </a:ext>
            </a:extLst>
          </p:cNvPr>
          <p:cNvSpPr txBox="1"/>
          <p:nvPr/>
        </p:nvSpPr>
        <p:spPr>
          <a:xfrm>
            <a:off x="838200" y="5933552"/>
            <a:ext cx="254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기상청</a:t>
            </a:r>
            <a:r>
              <a:rPr lang="en-US" altLang="ko-KR" dirty="0"/>
              <a:t>api</a:t>
            </a:r>
            <a:r>
              <a:rPr lang="ko-KR" altLang="en-US" dirty="0"/>
              <a:t>로 날씨 정보를 얻어와 </a:t>
            </a:r>
            <a:r>
              <a:rPr lang="en-US" altLang="ko-KR" dirty="0"/>
              <a:t>cortex</a:t>
            </a:r>
            <a:r>
              <a:rPr lang="ko-KR" altLang="en-US" dirty="0"/>
              <a:t>에 정보를 전달해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EFE589-74FB-4737-9865-DAA3108F5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9" y="3782005"/>
            <a:ext cx="2475211" cy="1536122"/>
          </a:xfrm>
          <a:prstGeom prst="rect">
            <a:avLst/>
          </a:prstGeom>
        </p:spPr>
      </p:pic>
      <p:pic>
        <p:nvPicPr>
          <p:cNvPr id="10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B8CD95E7-E9BB-4185-8D96-D15B7AC2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06" y="3972548"/>
            <a:ext cx="1347395" cy="2518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374ECE-8251-4175-A18E-7C067EACAD6F}"/>
              </a:ext>
            </a:extLst>
          </p:cNvPr>
          <p:cNvSpPr txBox="1"/>
          <p:nvPr/>
        </p:nvSpPr>
        <p:spPr>
          <a:xfrm>
            <a:off x="9188349" y="5687459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습도를 체크해 신호를 준다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1903A218-B0E7-4B02-A42B-C3041149A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74" y="1286589"/>
            <a:ext cx="1578429" cy="157842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72258E-E827-4B4A-A578-4822E7F4DB5D}"/>
              </a:ext>
            </a:extLst>
          </p:cNvPr>
          <p:cNvCxnSpPr/>
          <p:nvPr/>
        </p:nvCxnSpPr>
        <p:spPr>
          <a:xfrm>
            <a:off x="3385458" y="4914900"/>
            <a:ext cx="1364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67541A-8E3F-4235-9D1E-4E0951EBE45E}"/>
              </a:ext>
            </a:extLst>
          </p:cNvPr>
          <p:cNvCxnSpPr/>
          <p:nvPr/>
        </p:nvCxnSpPr>
        <p:spPr>
          <a:xfrm flipH="1">
            <a:off x="7421634" y="5409850"/>
            <a:ext cx="1377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37548D-048E-48F0-BAC8-5C3F5F7D4008}"/>
              </a:ext>
            </a:extLst>
          </p:cNvPr>
          <p:cNvCxnSpPr/>
          <p:nvPr/>
        </p:nvCxnSpPr>
        <p:spPr>
          <a:xfrm flipV="1">
            <a:off x="6273800" y="3009900"/>
            <a:ext cx="0" cy="77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94939B-BD03-4384-83EF-FC4DB2D2EFA1}"/>
              </a:ext>
            </a:extLst>
          </p:cNvPr>
          <p:cNvSpPr txBox="1"/>
          <p:nvPr/>
        </p:nvSpPr>
        <p:spPr>
          <a:xfrm>
            <a:off x="6641091" y="3026620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On/off</a:t>
            </a:r>
            <a:r>
              <a:rPr lang="ko-KR" altLang="en-US" dirty="0"/>
              <a:t>신호</a:t>
            </a:r>
            <a:r>
              <a:rPr lang="en-US" altLang="ko-KR" dirty="0"/>
              <a:t>, </a:t>
            </a:r>
            <a:r>
              <a:rPr lang="ko-KR" altLang="en-US" dirty="0"/>
              <a:t>분무 세기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5D106-679B-4067-BEEB-7B47225DE17B}"/>
              </a:ext>
            </a:extLst>
          </p:cNvPr>
          <p:cNvSpPr txBox="1"/>
          <p:nvPr/>
        </p:nvSpPr>
        <p:spPr>
          <a:xfrm>
            <a:off x="3206819" y="4600185"/>
            <a:ext cx="192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날씨에 따라 전원 </a:t>
            </a:r>
            <a:r>
              <a:rPr lang="en-US" altLang="ko-KR" sz="1000" dirty="0"/>
              <a:t>on/off </a:t>
            </a:r>
            <a:r>
              <a:rPr lang="ko-KR" altLang="en-US" sz="1000" dirty="0"/>
              <a:t>신호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DA276-50F7-41CC-956E-9E9C65CD0B0F}"/>
              </a:ext>
            </a:extLst>
          </p:cNvPr>
          <p:cNvSpPr txBox="1"/>
          <p:nvPr/>
        </p:nvSpPr>
        <p:spPr>
          <a:xfrm>
            <a:off x="7212793" y="5052813"/>
            <a:ext cx="192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일정 시간마다 수집되는 습도 정보를 이용해 </a:t>
            </a:r>
          </a:p>
        </p:txBody>
      </p:sp>
    </p:spTree>
    <p:extLst>
      <p:ext uri="{BB962C8B-B14F-4D97-AF65-F5344CB8AC3E}">
        <p14:creationId xmlns:p14="http://schemas.microsoft.com/office/powerpoint/2010/main" val="24125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F8D99F1-AD67-436F-AE18-6204466F1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98083"/>
              </p:ext>
            </p:extLst>
          </p:nvPr>
        </p:nvGraphicFramePr>
        <p:xfrm>
          <a:off x="838200" y="1825625"/>
          <a:ext cx="8412480" cy="3262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5757954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2908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177352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00192166"/>
                    </a:ext>
                  </a:extLst>
                </a:gridCol>
              </a:tblGrid>
              <a:tr h="48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stm32F429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RaspberryPi4 4G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DHT11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가습기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91537"/>
                  </a:ext>
                </a:extLst>
              </a:tr>
              <a:tr h="27730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56935"/>
                  </a:ext>
                </a:extLst>
              </a:tr>
            </a:tbl>
          </a:graphicData>
        </a:graphic>
      </p:graphicFrame>
      <p:pic>
        <p:nvPicPr>
          <p:cNvPr id="5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CF779F67-6A0C-4321-B8A5-261517E0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16" y="2420584"/>
            <a:ext cx="1347395" cy="2518295"/>
          </a:xfrm>
          <a:prstGeom prst="rect">
            <a:avLst/>
          </a:prstGeom>
        </p:spPr>
      </p:pic>
      <p:pic>
        <p:nvPicPr>
          <p:cNvPr id="6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1B26A99-75E9-40A1-B617-80D96D07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27" y="3318954"/>
            <a:ext cx="2063013" cy="1325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44CE69-DF65-4FA2-A125-4AE0605B1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84" y="3213674"/>
            <a:ext cx="1957771" cy="1536122"/>
          </a:xfrm>
          <a:prstGeom prst="rect">
            <a:avLst/>
          </a:prstGeom>
        </p:spPr>
      </p:pic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BC082724-93FB-4A70-B574-B4E29D526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15" b="89744" l="5200" r="93200">
                        <a14:foregroundMark x1="21200" y1="48932" x2="18800" y2="38462"/>
                        <a14:foregroundMark x1="18800" y1="37393" x2="8200" y2="34829"/>
                        <a14:foregroundMark x1="8200" y1="34829" x2="2400" y2="43590"/>
                        <a14:foregroundMark x1="2400" y1="43590" x2="1000" y2="57265"/>
                        <a14:foregroundMark x1="1000" y1="57265" x2="5400" y2="69658"/>
                        <a14:foregroundMark x1="5400" y1="69658" x2="13400" y2="78846"/>
                        <a14:foregroundMark x1="13400" y1="78846" x2="57800" y2="85684"/>
                        <a14:foregroundMark x1="57800" y1="85684" x2="88200" y2="77778"/>
                        <a14:foregroundMark x1="88200" y1="77778" x2="97000" y2="70085"/>
                        <a14:foregroundMark x1="97000" y1="70085" x2="96400" y2="56624"/>
                        <a14:foregroundMark x1="96400" y1="56624" x2="77600" y2="37179"/>
                        <a14:foregroundMark x1="77600" y1="37179" x2="45600" y2="28205"/>
                        <a14:foregroundMark x1="45600" y1="28205" x2="25400" y2="12821"/>
                        <a14:foregroundMark x1="25400" y1="12821" x2="16800" y2="20726"/>
                        <a14:foregroundMark x1="16800" y1="20726" x2="23800" y2="31624"/>
                        <a14:foregroundMark x1="23800" y1="31624" x2="38600" y2="30769"/>
                        <a14:foregroundMark x1="38600" y1="30769" x2="63400" y2="34402"/>
                        <a14:foregroundMark x1="63400" y1="34402" x2="75000" y2="39103"/>
                        <a14:foregroundMark x1="75000" y1="39103" x2="90200" y2="57265"/>
                        <a14:foregroundMark x1="90200" y1="57265" x2="93600" y2="67735"/>
                        <a14:foregroundMark x1="93600" y1="67735" x2="83800" y2="73932"/>
                        <a14:foregroundMark x1="83800" y1="73932" x2="47400" y2="78632"/>
                        <a14:foregroundMark x1="47400" y1="78632" x2="26400" y2="73932"/>
                        <a14:foregroundMark x1="26400" y1="73932" x2="5000" y2="58761"/>
                        <a14:foregroundMark x1="5000" y1="58761" x2="5200" y2="47863"/>
                        <a14:foregroundMark x1="5200" y1="47863" x2="14800" y2="39103"/>
                        <a14:foregroundMark x1="14800" y1="39103" x2="17800" y2="38248"/>
                        <a14:foregroundMark x1="93000" y1="73504" x2="97000" y2="57051"/>
                        <a14:foregroundMark x1="97000" y1="57051" x2="92600" y2="69658"/>
                        <a14:foregroundMark x1="92600" y1="69658" x2="93200" y2="71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25" y="2814801"/>
            <a:ext cx="2100745" cy="20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6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93E141C-662B-4982-811D-5E6467F4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08" y="1246843"/>
            <a:ext cx="2377580" cy="564998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79C11B-1F2A-4509-B2F7-7D3EC696822B}"/>
              </a:ext>
            </a:extLst>
          </p:cNvPr>
          <p:cNvCxnSpPr/>
          <p:nvPr/>
        </p:nvCxnSpPr>
        <p:spPr>
          <a:xfrm flipH="1">
            <a:off x="8509000" y="2692400"/>
            <a:ext cx="622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CF5F613F-77B1-4D42-AD3E-D054AE07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99" y="2083172"/>
            <a:ext cx="3812062" cy="477482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B036FD-53E5-441C-89E6-1FD43659D7F5}"/>
              </a:ext>
            </a:extLst>
          </p:cNvPr>
          <p:cNvGrpSpPr/>
          <p:nvPr/>
        </p:nvGrpSpPr>
        <p:grpSpPr>
          <a:xfrm>
            <a:off x="746851" y="329926"/>
            <a:ext cx="2770224" cy="2063923"/>
            <a:chOff x="594454" y="635000"/>
            <a:chExt cx="2770224" cy="2063923"/>
          </a:xfrm>
        </p:grpSpPr>
        <p:pic>
          <p:nvPicPr>
            <p:cNvPr id="12" name="그림 11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644A0C88-E0B6-49CF-B554-CD3CDDDB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15" b="89744" l="5200" r="93200">
                          <a14:foregroundMark x1="21200" y1="48932" x2="18800" y2="38462"/>
                          <a14:foregroundMark x1="18800" y1="37393" x2="8200" y2="34829"/>
                          <a14:foregroundMark x1="8200" y1="34829" x2="2400" y2="43590"/>
                          <a14:foregroundMark x1="2400" y1="43590" x2="1000" y2="57265"/>
                          <a14:foregroundMark x1="1000" y1="57265" x2="5400" y2="69658"/>
                          <a14:foregroundMark x1="5400" y1="69658" x2="13400" y2="78846"/>
                          <a14:foregroundMark x1="13400" y1="78846" x2="57800" y2="85684"/>
                          <a14:foregroundMark x1="57800" y1="85684" x2="88200" y2="77778"/>
                          <a14:foregroundMark x1="88200" y1="77778" x2="97000" y2="70085"/>
                          <a14:foregroundMark x1="97000" y1="70085" x2="96400" y2="56624"/>
                          <a14:foregroundMark x1="96400" y1="56624" x2="77600" y2="37179"/>
                          <a14:foregroundMark x1="77600" y1="37179" x2="45600" y2="28205"/>
                          <a14:foregroundMark x1="45600" y1="28205" x2="25400" y2="12821"/>
                          <a14:foregroundMark x1="25400" y1="12821" x2="16800" y2="20726"/>
                          <a14:foregroundMark x1="16800" y1="20726" x2="23800" y2="31624"/>
                          <a14:foregroundMark x1="23800" y1="31624" x2="38600" y2="30769"/>
                          <a14:foregroundMark x1="38600" y1="30769" x2="63400" y2="34402"/>
                          <a14:foregroundMark x1="63400" y1="34402" x2="75000" y2="39103"/>
                          <a14:foregroundMark x1="75000" y1="39103" x2="90200" y2="57265"/>
                          <a14:foregroundMark x1="90200" y1="57265" x2="93600" y2="67735"/>
                          <a14:foregroundMark x1="93600" y1="67735" x2="83800" y2="73932"/>
                          <a14:foregroundMark x1="83800" y1="73932" x2="47400" y2="78632"/>
                          <a14:foregroundMark x1="47400" y1="78632" x2="26400" y2="73932"/>
                          <a14:foregroundMark x1="26400" y1="73932" x2="5000" y2="58761"/>
                          <a14:foregroundMark x1="5000" y1="58761" x2="5200" y2="47863"/>
                          <a14:foregroundMark x1="5200" y1="47863" x2="14800" y2="39103"/>
                          <a14:foregroundMark x1="14800" y1="39103" x2="17800" y2="38248"/>
                          <a14:foregroundMark x1="93000" y1="73504" x2="97000" y2="57051"/>
                          <a14:foregroundMark x1="97000" y1="57051" x2="92600" y2="69658"/>
                          <a14:foregroundMark x1="92600" y1="69658" x2="93200" y2="715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454" y="635000"/>
              <a:ext cx="2205046" cy="206392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CDDE89-10E9-4D77-83D5-F001D468A9A1}"/>
                </a:ext>
              </a:extLst>
            </p:cNvPr>
            <p:cNvSpPr/>
            <p:nvPr/>
          </p:nvSpPr>
          <p:spPr>
            <a:xfrm>
              <a:off x="2799500" y="966692"/>
              <a:ext cx="533400" cy="1073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2F61B7-ECEA-413D-9832-9597A627AAA8}"/>
                </a:ext>
              </a:extLst>
            </p:cNvPr>
            <p:cNvSpPr txBox="1"/>
            <p:nvPr/>
          </p:nvSpPr>
          <p:spPr>
            <a:xfrm>
              <a:off x="2810092" y="1114222"/>
              <a:ext cx="554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GND</a:t>
              </a:r>
            </a:p>
            <a:p>
              <a:pPr algn="ctr"/>
              <a:r>
                <a:rPr lang="en-US" altLang="ko-KR" sz="1200" dirty="0"/>
                <a:t>VCC</a:t>
              </a:r>
            </a:p>
            <a:p>
              <a:pPr algn="ctr"/>
              <a:r>
                <a:rPr lang="en-US" altLang="ko-KR" sz="1200" dirty="0"/>
                <a:t>NC</a:t>
              </a:r>
            </a:p>
            <a:p>
              <a:pPr algn="ctr"/>
              <a:r>
                <a:rPr lang="en-US" altLang="ko-KR" sz="1200" dirty="0"/>
                <a:t>DIN</a:t>
              </a:r>
              <a:endParaRPr lang="ko-KR" altLang="en-US" sz="1200" dirty="0"/>
            </a:p>
          </p:txBody>
        </p:sp>
      </p:grpSp>
      <p:pic>
        <p:nvPicPr>
          <p:cNvPr id="17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4D52790-6836-4950-B5EB-C35E742D81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/>
          <a:stretch/>
        </p:blipFill>
        <p:spPr>
          <a:xfrm>
            <a:off x="0" y="3168568"/>
            <a:ext cx="3517075" cy="368943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DB5264-E306-4417-8516-A0790830EC1C}"/>
              </a:ext>
            </a:extLst>
          </p:cNvPr>
          <p:cNvGrpSpPr/>
          <p:nvPr/>
        </p:nvGrpSpPr>
        <p:grpSpPr>
          <a:xfrm>
            <a:off x="9131300" y="-19895"/>
            <a:ext cx="1539828" cy="1741297"/>
            <a:chOff x="8142796" y="248074"/>
            <a:chExt cx="1539828" cy="174129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CBB9EE-5915-4695-B3EE-122ADF21B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3" t="4242" r="24627" b="13295"/>
            <a:stretch/>
          </p:blipFill>
          <p:spPr>
            <a:xfrm>
              <a:off x="8142796" y="248074"/>
              <a:ext cx="1354707" cy="12667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1BCBE57-13DB-4776-A7E5-22E9EF5E4C90}"/>
                </a:ext>
              </a:extLst>
            </p:cNvPr>
            <p:cNvSpPr/>
            <p:nvPr/>
          </p:nvSpPr>
          <p:spPr>
            <a:xfrm>
              <a:off x="8196901" y="1547344"/>
              <a:ext cx="1455865" cy="4420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440BDD-B1E4-462C-871D-7E76B441CD49}"/>
                </a:ext>
              </a:extLst>
            </p:cNvPr>
            <p:cNvSpPr txBox="1"/>
            <p:nvPr/>
          </p:nvSpPr>
          <p:spPr>
            <a:xfrm>
              <a:off x="8196902" y="1629857"/>
              <a:ext cx="14857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GND DATA VCC</a:t>
              </a:r>
              <a:endParaRPr lang="ko-KR" altLang="en-US" sz="1200" dirty="0"/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F52822-6C99-4C69-9C93-9A8FED269DA8}"/>
              </a:ext>
            </a:extLst>
          </p:cNvPr>
          <p:cNvCxnSpPr/>
          <p:nvPr/>
        </p:nvCxnSpPr>
        <p:spPr>
          <a:xfrm>
            <a:off x="2499919" y="4588778"/>
            <a:ext cx="2070300" cy="1090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B61AB8A-9693-4F26-BFC3-F51D2D6A6112}"/>
              </a:ext>
            </a:extLst>
          </p:cNvPr>
          <p:cNvCxnSpPr>
            <a:cxnSpLocks/>
          </p:cNvCxnSpPr>
          <p:nvPr/>
        </p:nvCxnSpPr>
        <p:spPr>
          <a:xfrm>
            <a:off x="2500940" y="4291990"/>
            <a:ext cx="2498661" cy="308995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E1B15F-D213-474C-8828-657BDAFC5333}"/>
              </a:ext>
            </a:extLst>
          </p:cNvPr>
          <p:cNvCxnSpPr>
            <a:cxnSpLocks/>
          </p:cNvCxnSpPr>
          <p:nvPr/>
        </p:nvCxnSpPr>
        <p:spPr>
          <a:xfrm>
            <a:off x="2499919" y="4120345"/>
            <a:ext cx="2498661" cy="308995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10E277-0BE6-48BD-8AE0-EF045037DA6C}"/>
              </a:ext>
            </a:extLst>
          </p:cNvPr>
          <p:cNvCxnSpPr>
            <a:cxnSpLocks/>
          </p:cNvCxnSpPr>
          <p:nvPr/>
        </p:nvCxnSpPr>
        <p:spPr>
          <a:xfrm>
            <a:off x="4570219" y="6543413"/>
            <a:ext cx="3505124" cy="63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DC00870-1B18-4E7C-A8BF-3683EE7E328D}"/>
              </a:ext>
            </a:extLst>
          </p:cNvPr>
          <p:cNvCxnSpPr>
            <a:cxnSpLocks/>
          </p:cNvCxnSpPr>
          <p:nvPr/>
        </p:nvCxnSpPr>
        <p:spPr>
          <a:xfrm flipV="1">
            <a:off x="5100506" y="4408038"/>
            <a:ext cx="6095939" cy="19294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7CD3D36-19D1-405D-B430-E70E211EC0D5}"/>
              </a:ext>
            </a:extLst>
          </p:cNvPr>
          <p:cNvCxnSpPr>
            <a:cxnSpLocks/>
          </p:cNvCxnSpPr>
          <p:nvPr/>
        </p:nvCxnSpPr>
        <p:spPr>
          <a:xfrm>
            <a:off x="5100506" y="4429340"/>
            <a:ext cx="5941780" cy="752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A3CEAFE-8A92-481E-95F0-E11F0D9AFB2B}"/>
              </a:ext>
            </a:extLst>
          </p:cNvPr>
          <p:cNvCxnSpPr>
            <a:cxnSpLocks/>
          </p:cNvCxnSpPr>
          <p:nvPr/>
        </p:nvCxnSpPr>
        <p:spPr>
          <a:xfrm flipV="1">
            <a:off x="6610525" y="1628434"/>
            <a:ext cx="2900466" cy="6269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9">
            <a:extLst>
              <a:ext uri="{FF2B5EF4-FFF2-40B4-BE49-F238E27FC236}">
                <a16:creationId xmlns:a16="http://schemas.microsoft.com/office/drawing/2014/main" id="{7F34EFF3-4EE1-4604-B8F4-55E166E010DD}"/>
              </a:ext>
            </a:extLst>
          </p:cNvPr>
          <p:cNvCxnSpPr>
            <a:cxnSpLocks/>
          </p:cNvCxnSpPr>
          <p:nvPr/>
        </p:nvCxnSpPr>
        <p:spPr>
          <a:xfrm>
            <a:off x="6610525" y="6459523"/>
            <a:ext cx="1645974" cy="17913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F81B3E1-BD4F-4547-9D55-D0F2D66E6B57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7773282" y="56682"/>
            <a:ext cx="572780" cy="3737190"/>
          </a:xfrm>
          <a:prstGeom prst="curved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59">
            <a:extLst>
              <a:ext uri="{FF2B5EF4-FFF2-40B4-BE49-F238E27FC236}">
                <a16:creationId xmlns:a16="http://schemas.microsoft.com/office/drawing/2014/main" id="{BA6EBF34-C1DD-4835-A39A-58EE3A7125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1077" y="1634708"/>
            <a:ext cx="4194494" cy="38576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3D2A8DD-A5AA-483E-B087-CEF5419746EA}"/>
              </a:ext>
            </a:extLst>
          </p:cNvPr>
          <p:cNvCxnSpPr>
            <a:cxnSpLocks/>
          </p:cNvCxnSpPr>
          <p:nvPr/>
        </p:nvCxnSpPr>
        <p:spPr>
          <a:xfrm rot="10800000">
            <a:off x="5896914" y="2211667"/>
            <a:ext cx="5145373" cy="3977148"/>
          </a:xfrm>
          <a:prstGeom prst="bentConnector3">
            <a:avLst>
              <a:gd name="adj1" fmla="val 6809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6B69ECD-D448-48D9-B003-D33D43776BE9}"/>
              </a:ext>
            </a:extLst>
          </p:cNvPr>
          <p:cNvCxnSpPr>
            <a:cxnSpLocks/>
          </p:cNvCxnSpPr>
          <p:nvPr/>
        </p:nvCxnSpPr>
        <p:spPr>
          <a:xfrm flipH="1" flipV="1">
            <a:off x="5869114" y="2034018"/>
            <a:ext cx="2252616" cy="14620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4103769-B618-49B2-B234-96A464A31E8F}"/>
              </a:ext>
            </a:extLst>
          </p:cNvPr>
          <p:cNvCxnSpPr>
            <a:cxnSpLocks/>
          </p:cNvCxnSpPr>
          <p:nvPr/>
        </p:nvCxnSpPr>
        <p:spPr>
          <a:xfrm flipH="1" flipV="1">
            <a:off x="4672668" y="6210118"/>
            <a:ext cx="6369618" cy="42854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EA24A1F-FA48-4AB3-93E9-9C81D3F38AAD}"/>
              </a:ext>
            </a:extLst>
          </p:cNvPr>
          <p:cNvCxnSpPr/>
          <p:nvPr/>
        </p:nvCxnSpPr>
        <p:spPr>
          <a:xfrm>
            <a:off x="3367529" y="956345"/>
            <a:ext cx="1298895" cy="5440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C52CAAA-E899-4148-A205-DCEDB288AAED}"/>
              </a:ext>
            </a:extLst>
          </p:cNvPr>
          <p:cNvCxnSpPr/>
          <p:nvPr/>
        </p:nvCxnSpPr>
        <p:spPr>
          <a:xfrm>
            <a:off x="3367529" y="1198118"/>
            <a:ext cx="1631051" cy="101354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0889FB2-5F9B-4D58-8F44-6BD76A886249}"/>
              </a:ext>
            </a:extLst>
          </p:cNvPr>
          <p:cNvCxnSpPr/>
          <p:nvPr/>
        </p:nvCxnSpPr>
        <p:spPr>
          <a:xfrm flipH="1" flipV="1">
            <a:off x="5217952" y="2211667"/>
            <a:ext cx="3070372" cy="12844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98665DB-73FB-400F-95F3-474447C83EE6}"/>
              </a:ext>
            </a:extLst>
          </p:cNvPr>
          <p:cNvCxnSpPr/>
          <p:nvPr/>
        </p:nvCxnSpPr>
        <p:spPr>
          <a:xfrm flipH="1" flipV="1">
            <a:off x="5327009" y="3241842"/>
            <a:ext cx="5743078" cy="313992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7EA6903-0980-4EC3-9F50-4EEC8CDB0522}"/>
              </a:ext>
            </a:extLst>
          </p:cNvPr>
          <p:cNvCxnSpPr/>
          <p:nvPr/>
        </p:nvCxnSpPr>
        <p:spPr>
          <a:xfrm>
            <a:off x="3323250" y="1513389"/>
            <a:ext cx="1674026" cy="173463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913491-BDC0-4547-A4C2-4DAF266195E3}"/>
              </a:ext>
            </a:extLst>
          </p:cNvPr>
          <p:cNvSpPr/>
          <p:nvPr/>
        </p:nvSpPr>
        <p:spPr>
          <a:xfrm>
            <a:off x="800450" y="1333849"/>
            <a:ext cx="1929468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기상청</a:t>
            </a:r>
            <a:r>
              <a:rPr lang="en-US" altLang="ko-KR" sz="1400" dirty="0"/>
              <a:t>api</a:t>
            </a:r>
            <a:r>
              <a:rPr lang="ko-KR" altLang="en-US" sz="1400" dirty="0"/>
              <a:t>를 이용    현재 날씨 정보 획득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29CDCA-DFB1-4F25-9F4A-C653629A96D9}"/>
              </a:ext>
            </a:extLst>
          </p:cNvPr>
          <p:cNvSpPr/>
          <p:nvPr/>
        </p:nvSpPr>
        <p:spPr>
          <a:xfrm>
            <a:off x="3541553" y="1333849"/>
            <a:ext cx="1929468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날씨 정보를 </a:t>
            </a:r>
            <a:r>
              <a:rPr lang="en-US" altLang="ko-KR" sz="1400" dirty="0"/>
              <a:t>txt</a:t>
            </a:r>
            <a:r>
              <a:rPr lang="ko-KR" altLang="en-US" sz="1400" dirty="0"/>
              <a:t>파일 형태로 내보냄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DF01B9-54C4-478D-9D35-C16973AE8850}"/>
              </a:ext>
            </a:extLst>
          </p:cNvPr>
          <p:cNvSpPr/>
          <p:nvPr/>
        </p:nvSpPr>
        <p:spPr>
          <a:xfrm>
            <a:off x="6180587" y="1333849"/>
            <a:ext cx="2119619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Txt</a:t>
            </a:r>
            <a:r>
              <a:rPr lang="ko-KR" altLang="en-US" sz="1400" dirty="0"/>
              <a:t>파일을 읽어 날씨 정보를 </a:t>
            </a:r>
            <a:r>
              <a:rPr lang="en-US" altLang="ko-KR" sz="1400" dirty="0"/>
              <a:t>UART</a:t>
            </a:r>
            <a:r>
              <a:rPr lang="ko-KR" altLang="en-US" sz="1400" dirty="0"/>
              <a:t>통신 방식으로 </a:t>
            </a:r>
            <a:r>
              <a:rPr lang="en-US" altLang="ko-KR" sz="1400" dirty="0"/>
              <a:t>stm32</a:t>
            </a:r>
            <a:r>
              <a:rPr lang="ko-KR" altLang="en-US" sz="1400" dirty="0"/>
              <a:t>보드로 전달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F5F4FF-E8D8-48ED-B6BC-FE1EDCE26CE0}"/>
              </a:ext>
            </a:extLst>
          </p:cNvPr>
          <p:cNvSpPr/>
          <p:nvPr/>
        </p:nvSpPr>
        <p:spPr>
          <a:xfrm>
            <a:off x="9034934" y="1333849"/>
            <a:ext cx="2119619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날씨 정보에 따라 가습기 모듈 </a:t>
            </a:r>
            <a:r>
              <a:rPr lang="en-US" altLang="ko-KR" sz="1400" dirty="0"/>
              <a:t>on/off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C63A307-27CC-4D72-9075-2D56ACD236F5}"/>
              </a:ext>
            </a:extLst>
          </p:cNvPr>
          <p:cNvSpPr/>
          <p:nvPr/>
        </p:nvSpPr>
        <p:spPr>
          <a:xfrm>
            <a:off x="3014792" y="1690381"/>
            <a:ext cx="302004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538167-32DB-440E-A9DE-A0F19BDED576}"/>
              </a:ext>
            </a:extLst>
          </p:cNvPr>
          <p:cNvSpPr/>
          <p:nvPr/>
        </p:nvSpPr>
        <p:spPr>
          <a:xfrm>
            <a:off x="5674802" y="1690381"/>
            <a:ext cx="302004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107321A-66BD-4AB6-AB07-ED8D906E1293}"/>
              </a:ext>
            </a:extLst>
          </p:cNvPr>
          <p:cNvSpPr/>
          <p:nvPr/>
        </p:nvSpPr>
        <p:spPr>
          <a:xfrm>
            <a:off x="8509054" y="1690381"/>
            <a:ext cx="302004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5A615-6B6B-4119-B3B5-6639B98CD020}"/>
              </a:ext>
            </a:extLst>
          </p:cNvPr>
          <p:cNvSpPr txBox="1"/>
          <p:nvPr/>
        </p:nvSpPr>
        <p:spPr>
          <a:xfrm>
            <a:off x="989901" y="906011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파이썬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87F62-D873-4FF6-9551-2BDEBBFF361A}"/>
              </a:ext>
            </a:extLst>
          </p:cNvPr>
          <p:cNvSpPr txBox="1"/>
          <p:nvPr/>
        </p:nvSpPr>
        <p:spPr>
          <a:xfrm>
            <a:off x="6180587" y="906011"/>
            <a:ext cx="204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언어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9DC5D-3D01-4474-9D6A-9C3E13C67501}"/>
              </a:ext>
            </a:extLst>
          </p:cNvPr>
          <p:cNvSpPr txBox="1"/>
          <p:nvPr/>
        </p:nvSpPr>
        <p:spPr>
          <a:xfrm>
            <a:off x="931178" y="209508"/>
            <a:ext cx="528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 정보에 따른 가습기 모듈 </a:t>
            </a:r>
            <a:r>
              <a:rPr lang="en-US" altLang="ko-KR" dirty="0"/>
              <a:t>on/off </a:t>
            </a:r>
            <a:r>
              <a:rPr lang="ko-KR" altLang="en-US" dirty="0"/>
              <a:t>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78C200-0EED-4078-8DBF-1E9312E054FB}"/>
              </a:ext>
            </a:extLst>
          </p:cNvPr>
          <p:cNvSpPr/>
          <p:nvPr/>
        </p:nvSpPr>
        <p:spPr>
          <a:xfrm>
            <a:off x="575693" y="4355284"/>
            <a:ext cx="1929468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DHT11 </a:t>
            </a:r>
            <a:r>
              <a:rPr lang="ko-KR" altLang="en-US" sz="1400" dirty="0"/>
              <a:t>모듈을 통해 현재 주변의 습도 정보 파악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A0031E-8463-410B-9A29-9F6F63C9A1C4}"/>
              </a:ext>
            </a:extLst>
          </p:cNvPr>
          <p:cNvSpPr/>
          <p:nvPr/>
        </p:nvSpPr>
        <p:spPr>
          <a:xfrm>
            <a:off x="3316796" y="4355284"/>
            <a:ext cx="1929468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습도에 따라 </a:t>
            </a:r>
            <a:r>
              <a:rPr lang="en-US" altLang="ko-KR" sz="1400" dirty="0"/>
              <a:t>GPIOD15</a:t>
            </a:r>
            <a:r>
              <a:rPr lang="ko-KR" altLang="en-US" sz="1400" dirty="0"/>
              <a:t>핀의 출력 세기를 정함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1F52F4-FDC0-40A8-B92E-2014996BCB43}"/>
              </a:ext>
            </a:extLst>
          </p:cNvPr>
          <p:cNvSpPr/>
          <p:nvPr/>
        </p:nvSpPr>
        <p:spPr>
          <a:xfrm>
            <a:off x="5955830" y="4355284"/>
            <a:ext cx="2119619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핀의 출력에 따라 가습기 모듈의 분무량 조절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00F22CA-9D40-4124-8DB6-A0D8FB59D668}"/>
              </a:ext>
            </a:extLst>
          </p:cNvPr>
          <p:cNvSpPr/>
          <p:nvPr/>
        </p:nvSpPr>
        <p:spPr>
          <a:xfrm>
            <a:off x="2790035" y="4711816"/>
            <a:ext cx="302004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87A9E0F-8928-4A42-A374-0F3987B1CF0C}"/>
              </a:ext>
            </a:extLst>
          </p:cNvPr>
          <p:cNvSpPr/>
          <p:nvPr/>
        </p:nvSpPr>
        <p:spPr>
          <a:xfrm>
            <a:off x="5450045" y="4711816"/>
            <a:ext cx="302004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B437D-84C8-4E81-880B-BA1EF8FCC49A}"/>
              </a:ext>
            </a:extLst>
          </p:cNvPr>
          <p:cNvSpPr txBox="1"/>
          <p:nvPr/>
        </p:nvSpPr>
        <p:spPr>
          <a:xfrm>
            <a:off x="4425538" y="3927446"/>
            <a:ext cx="204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언어 사용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8534C-698C-4E5E-B9D4-F47F707690D2}"/>
              </a:ext>
            </a:extLst>
          </p:cNvPr>
          <p:cNvSpPr txBox="1"/>
          <p:nvPr/>
        </p:nvSpPr>
        <p:spPr>
          <a:xfrm>
            <a:off x="706421" y="3230943"/>
            <a:ext cx="528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습도에 따라 모듈의 분무량 조절</a:t>
            </a:r>
            <a:r>
              <a:rPr lang="en-US" altLang="ko-KR" dirty="0"/>
              <a:t> </a:t>
            </a:r>
            <a:r>
              <a:rPr lang="ko-KR" altLang="en-US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96838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F41EF-1186-4A21-AB41-7F72316E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라즈베리와</a:t>
            </a:r>
            <a:r>
              <a:rPr lang="ko-KR" altLang="en-US" dirty="0"/>
              <a:t> </a:t>
            </a:r>
            <a:r>
              <a:rPr lang="en-US" altLang="ko-KR" dirty="0"/>
              <a:t>stm32 </a:t>
            </a:r>
            <a:r>
              <a:rPr lang="ko-KR" altLang="en-US" dirty="0"/>
              <a:t>보드 통신 부분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D7A771-9E52-411C-881E-ED314C316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4" y="4424476"/>
            <a:ext cx="2921054" cy="19436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604CD-8E41-4DFD-9981-A2D0129FA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52" y="1690688"/>
            <a:ext cx="1861457" cy="1861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1A393E-3116-49CC-83B4-D54D3ADC16AF}"/>
              </a:ext>
            </a:extLst>
          </p:cNvPr>
          <p:cNvSpPr txBox="1"/>
          <p:nvPr/>
        </p:nvSpPr>
        <p:spPr>
          <a:xfrm>
            <a:off x="4294414" y="1690688"/>
            <a:ext cx="7059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파이썬</a:t>
            </a:r>
            <a:r>
              <a:rPr lang="en-US" altLang="ko-KR" dirty="0"/>
              <a:t>: </a:t>
            </a:r>
            <a:r>
              <a:rPr lang="ko-KR" altLang="en-US" dirty="0"/>
              <a:t>기상청 </a:t>
            </a:r>
            <a:r>
              <a:rPr lang="en-US" altLang="ko-KR" dirty="0"/>
              <a:t>api</a:t>
            </a:r>
            <a:r>
              <a:rPr lang="ko-KR" altLang="en-US" dirty="0"/>
              <a:t>로 현재 제가 살고 있는 지역의 현재 날씨를 </a:t>
            </a:r>
            <a:r>
              <a:rPr lang="ko-KR" altLang="en-US" dirty="0" err="1"/>
              <a:t>파싱해오는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r>
              <a:rPr lang="ko-KR" altLang="en-US" dirty="0"/>
              <a:t>날씨 정보는 </a:t>
            </a:r>
            <a:r>
              <a:rPr lang="en-US" altLang="ko-KR" dirty="0"/>
              <a:t>int</a:t>
            </a:r>
            <a:r>
              <a:rPr lang="ko-KR" altLang="en-US" dirty="0"/>
              <a:t>형으로 </a:t>
            </a:r>
            <a:r>
              <a:rPr lang="en-US" altLang="ko-KR" dirty="0"/>
              <a:t>text</a:t>
            </a:r>
            <a:r>
              <a:rPr lang="ko-KR" altLang="en-US" dirty="0"/>
              <a:t>파일에 저장 </a:t>
            </a:r>
            <a:endParaRPr lang="en-US" altLang="ko-KR" dirty="0"/>
          </a:p>
          <a:p>
            <a:r>
              <a:rPr lang="en-US" altLang="ko-KR" dirty="0" err="1"/>
              <a:t>Nohup</a:t>
            </a:r>
            <a:r>
              <a:rPr lang="en-US" altLang="ko-KR" dirty="0"/>
              <a:t>, &amp;</a:t>
            </a:r>
            <a:r>
              <a:rPr lang="ko-KR" altLang="en-US" dirty="0"/>
              <a:t>설정으로 일정시간마다 자동으로 파일 생성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C2B1-652C-4A6F-8778-97668E22BE00}"/>
              </a:ext>
            </a:extLst>
          </p:cNvPr>
          <p:cNvSpPr txBox="1"/>
          <p:nvPr/>
        </p:nvSpPr>
        <p:spPr>
          <a:xfrm>
            <a:off x="4294414" y="4567147"/>
            <a:ext cx="6437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언어</a:t>
            </a:r>
            <a:r>
              <a:rPr lang="en-US" altLang="ko-KR" dirty="0"/>
              <a:t>: stm32</a:t>
            </a:r>
            <a:r>
              <a:rPr lang="ko-KR" altLang="en-US" dirty="0"/>
              <a:t>보드와 </a:t>
            </a:r>
            <a:r>
              <a:rPr lang="en-US" altLang="ko-KR" dirty="0"/>
              <a:t>UART</a:t>
            </a:r>
            <a:r>
              <a:rPr lang="ko-KR" altLang="en-US" dirty="0"/>
              <a:t>코드 통신 작업 부분 주기적으로 </a:t>
            </a:r>
            <a:r>
              <a:rPr lang="en-US" altLang="ko-KR" dirty="0"/>
              <a:t>text</a:t>
            </a:r>
            <a:r>
              <a:rPr lang="ko-KR" altLang="en-US" dirty="0"/>
              <a:t>파일을 읽어 그 값을 </a:t>
            </a:r>
            <a:r>
              <a:rPr lang="en-US" altLang="ko-KR" dirty="0"/>
              <a:t>stm32</a:t>
            </a:r>
            <a:r>
              <a:rPr lang="ko-KR" altLang="en-US" dirty="0"/>
              <a:t>보드에 전달해 주는 역할</a:t>
            </a:r>
          </a:p>
        </p:txBody>
      </p:sp>
    </p:spTree>
    <p:extLst>
      <p:ext uri="{BB962C8B-B14F-4D97-AF65-F5344CB8AC3E}">
        <p14:creationId xmlns:p14="http://schemas.microsoft.com/office/powerpoint/2010/main" val="334719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F41EF-1186-4A21-AB41-7F72316E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라즈베리와</a:t>
            </a:r>
            <a:r>
              <a:rPr lang="ko-KR" altLang="en-US" dirty="0"/>
              <a:t> </a:t>
            </a:r>
            <a:r>
              <a:rPr lang="en-US" altLang="ko-KR" dirty="0"/>
              <a:t>stm32 </a:t>
            </a:r>
            <a:r>
              <a:rPr lang="ko-KR" altLang="en-US" dirty="0"/>
              <a:t>보드 통신 부분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D7A771-9E52-411C-881E-ED314C316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5" y="4688718"/>
            <a:ext cx="2921054" cy="19436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604CD-8E41-4DFD-9981-A2D0129FA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74" y="1393919"/>
            <a:ext cx="1861457" cy="1861457"/>
          </a:xfrm>
          <a:prstGeom prst="rect">
            <a:avLst/>
          </a:prstGeom>
        </p:spPr>
      </p:pic>
      <p:pic>
        <p:nvPicPr>
          <p:cNvPr id="9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8BD7A51-F2C5-4177-A80D-B53F131FF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6" y="4240242"/>
            <a:ext cx="1347395" cy="2518295"/>
          </a:xfrm>
          <a:prstGeom prst="rect">
            <a:avLst/>
          </a:prstGeom>
        </p:spPr>
      </p:pic>
      <p:pic>
        <p:nvPicPr>
          <p:cNvPr id="10" name="내용 개체 틀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47CFAF8C-37ED-40DF-8C6E-B85B320A0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83" y="4893337"/>
            <a:ext cx="2063013" cy="132556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F12AC3-E9E3-4CC8-99B8-9091A12C23E5}"/>
              </a:ext>
            </a:extLst>
          </p:cNvPr>
          <p:cNvCxnSpPr/>
          <p:nvPr/>
        </p:nvCxnSpPr>
        <p:spPr>
          <a:xfrm>
            <a:off x="6616700" y="5556118"/>
            <a:ext cx="892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8609E0-CB6D-4780-AE0F-5340F06EABCC}"/>
              </a:ext>
            </a:extLst>
          </p:cNvPr>
          <p:cNvSpPr txBox="1"/>
          <p:nvPr/>
        </p:nvSpPr>
        <p:spPr>
          <a:xfrm>
            <a:off x="2184400" y="4031911"/>
            <a:ext cx="20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Txt</a:t>
            </a:r>
            <a:r>
              <a:rPr lang="ko-KR" altLang="en-US" dirty="0"/>
              <a:t>파일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2C6029-7063-4CA2-89F2-CA60FE3A8219}"/>
              </a:ext>
            </a:extLst>
          </p:cNvPr>
          <p:cNvCxnSpPr>
            <a:cxnSpLocks/>
          </p:cNvCxnSpPr>
          <p:nvPr/>
        </p:nvCxnSpPr>
        <p:spPr>
          <a:xfrm flipH="1">
            <a:off x="3932209" y="2350325"/>
            <a:ext cx="1720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A83ED8-4D1D-4E13-9A71-3A05EDA2F5E5}"/>
              </a:ext>
            </a:extLst>
          </p:cNvPr>
          <p:cNvSpPr txBox="1"/>
          <p:nvPr/>
        </p:nvSpPr>
        <p:spPr>
          <a:xfrm>
            <a:off x="3932209" y="1807576"/>
            <a:ext cx="2063013" cy="376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기상청 </a:t>
            </a:r>
            <a:r>
              <a:rPr lang="en-US" altLang="ko-KR" dirty="0"/>
              <a:t>api </a:t>
            </a:r>
            <a:r>
              <a:rPr lang="ko-KR" altLang="en-US" dirty="0"/>
              <a:t>파싱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02CA25-7C0D-40C8-AFBD-02DFE700AFD2}"/>
              </a:ext>
            </a:extLst>
          </p:cNvPr>
          <p:cNvCxnSpPr/>
          <p:nvPr/>
        </p:nvCxnSpPr>
        <p:spPr>
          <a:xfrm>
            <a:off x="2566702" y="3422001"/>
            <a:ext cx="0" cy="48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4A057-0C9A-4775-8DAB-B2C656107BB6}"/>
              </a:ext>
            </a:extLst>
          </p:cNvPr>
          <p:cNvSpPr txBox="1"/>
          <p:nvPr/>
        </p:nvSpPr>
        <p:spPr>
          <a:xfrm>
            <a:off x="2806699" y="3422001"/>
            <a:ext cx="381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날씨정보를 정수로 </a:t>
            </a:r>
            <a:r>
              <a:rPr lang="en-US" altLang="ko-KR" dirty="0"/>
              <a:t>txt </a:t>
            </a:r>
            <a:r>
              <a:rPr lang="ko-KR" altLang="en-US" dirty="0"/>
              <a:t>파일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FA91BF5-1357-4D66-826C-ACC109101C51}"/>
              </a:ext>
            </a:extLst>
          </p:cNvPr>
          <p:cNvCxnSpPr/>
          <p:nvPr/>
        </p:nvCxnSpPr>
        <p:spPr>
          <a:xfrm>
            <a:off x="2566702" y="4457700"/>
            <a:ext cx="0" cy="43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4CED80-CB7F-4352-A1B9-3C9654587F5C}"/>
              </a:ext>
            </a:extLst>
          </p:cNvPr>
          <p:cNvSpPr txBox="1"/>
          <p:nvPr/>
        </p:nvSpPr>
        <p:spPr>
          <a:xfrm>
            <a:off x="3251395" y="6317690"/>
            <a:ext cx="441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날씨정보가 담긴 </a:t>
            </a:r>
            <a:r>
              <a:rPr lang="en-US" altLang="ko-KR" dirty="0"/>
              <a:t>txt </a:t>
            </a:r>
            <a:r>
              <a:rPr lang="ko-KR" altLang="en-US" dirty="0"/>
              <a:t>파일 읽은 후 전달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3843F81-A0F2-465E-BB5A-32949B9AA2D2}"/>
              </a:ext>
            </a:extLst>
          </p:cNvPr>
          <p:cNvCxnSpPr/>
          <p:nvPr/>
        </p:nvCxnSpPr>
        <p:spPr>
          <a:xfrm>
            <a:off x="3215906" y="5522646"/>
            <a:ext cx="97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04587B-811E-4A70-AFB4-E58B3FC6271A}"/>
              </a:ext>
            </a:extLst>
          </p:cNvPr>
          <p:cNvSpPr txBox="1"/>
          <p:nvPr/>
        </p:nvSpPr>
        <p:spPr>
          <a:xfrm>
            <a:off x="6934200" y="3799395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최종적으로 가습기 모듈 </a:t>
            </a:r>
            <a:r>
              <a:rPr lang="en-US" altLang="ko-KR" dirty="0"/>
              <a:t>on/off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04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EA23C-0C74-4415-89F2-7D1BCAEE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en-US" altLang="ko-KR" dirty="0"/>
              <a:t>stm32 </a:t>
            </a:r>
            <a:r>
              <a:rPr lang="en-US" altLang="ko-KR" dirty="0" err="1"/>
              <a:t>uart</a:t>
            </a:r>
            <a:r>
              <a:rPr lang="en-US" altLang="ko-KR" dirty="0"/>
              <a:t> </a:t>
            </a:r>
            <a:r>
              <a:rPr lang="ko-KR" altLang="en-US" dirty="0"/>
              <a:t>연결한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E76BC-214F-486D-8F62-9210B4BA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256" y="1825625"/>
            <a:ext cx="5377543" cy="4351338"/>
          </a:xfrm>
        </p:spPr>
        <p:txBody>
          <a:bodyPr/>
          <a:lstStyle/>
          <a:p>
            <a:r>
              <a:rPr lang="en-US" altLang="ko-KR" dirty="0"/>
              <a:t>UART2</a:t>
            </a:r>
            <a:r>
              <a:rPr lang="ko-KR" altLang="en-US" dirty="0"/>
              <a:t>를 사용했고</a:t>
            </a:r>
            <a:r>
              <a:rPr lang="en-US" altLang="ko-KR" dirty="0"/>
              <a:t>, UART2</a:t>
            </a:r>
            <a:r>
              <a:rPr lang="ko-KR" altLang="en-US" dirty="0"/>
              <a:t>는 </a:t>
            </a:r>
            <a:r>
              <a:rPr lang="en-US" altLang="ko-KR" dirty="0"/>
              <a:t>TX,RX</a:t>
            </a:r>
            <a:r>
              <a:rPr lang="ko-KR" altLang="en-US" dirty="0"/>
              <a:t>를 각각 </a:t>
            </a:r>
            <a:r>
              <a:rPr lang="en-US" altLang="ko-KR" dirty="0"/>
              <a:t>A2, A3</a:t>
            </a:r>
            <a:r>
              <a:rPr lang="ko-KR" altLang="en-US" dirty="0"/>
              <a:t>를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라즈베리의</a:t>
            </a:r>
            <a:r>
              <a:rPr lang="ko-KR" altLang="en-US" dirty="0"/>
              <a:t> </a:t>
            </a:r>
            <a:r>
              <a:rPr lang="en-US" altLang="ko-KR" dirty="0"/>
              <a:t>RX, TX</a:t>
            </a:r>
            <a:r>
              <a:rPr lang="ko-KR" altLang="en-US" dirty="0"/>
              <a:t>와 각각 연결하고 </a:t>
            </a:r>
            <a:r>
              <a:rPr lang="en-US" altLang="ko-KR" dirty="0"/>
              <a:t>GND</a:t>
            </a:r>
            <a:r>
              <a:rPr lang="ko-KR" altLang="en-US" dirty="0"/>
              <a:t>를 붙임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B56A81E-3B35-470E-A8CD-EB1037B0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273" y="1429546"/>
            <a:ext cx="43513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477</Words>
  <Application>Microsoft Office PowerPoint</Application>
  <PresentationFormat>와이드스크린</PresentationFormat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HY얕은샘물M</vt:lpstr>
      <vt:lpstr>맑은 고딕</vt:lpstr>
      <vt:lpstr>Arial</vt:lpstr>
      <vt:lpstr>Calibri</vt:lpstr>
      <vt:lpstr>Office 테마</vt:lpstr>
      <vt:lpstr>프로젝트 발표</vt:lpstr>
      <vt:lpstr>스마트 가습기</vt:lpstr>
      <vt:lpstr>프로젝트 설계도 구상</vt:lpstr>
      <vt:lpstr>PowerPoint 프레젠테이션</vt:lpstr>
      <vt:lpstr>PowerPoint 프레젠테이션</vt:lpstr>
      <vt:lpstr>PowerPoint 프레젠테이션</vt:lpstr>
      <vt:lpstr>라즈베리와 stm32 보드 통신 부분</vt:lpstr>
      <vt:lpstr>라즈베리와 stm32 보드 통신 부분</vt:lpstr>
      <vt:lpstr>라즈베리파이와 stm32 uart 연결한 모습</vt:lpstr>
      <vt:lpstr>실제 구현 과정</vt:lpstr>
      <vt:lpstr>가습기 모듈 코드 연결</vt:lpstr>
      <vt:lpstr>실제 작동하는 모습</vt:lpstr>
      <vt:lpstr>습도센서 DHT11과 stm32 연결 </vt:lpstr>
      <vt:lpstr>함수</vt:lpstr>
      <vt:lpstr>프로젝트 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[학부생]송인용</dc:creator>
  <cp:lastModifiedBy>[학부생]송인용</cp:lastModifiedBy>
  <cp:revision>24</cp:revision>
  <dcterms:created xsi:type="dcterms:W3CDTF">2021-05-21T08:42:13Z</dcterms:created>
  <dcterms:modified xsi:type="dcterms:W3CDTF">2021-06-13T23:48:10Z</dcterms:modified>
</cp:coreProperties>
</file>